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Helvetica Neue Light" panose="020B060402020202020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pen Sans Light" panose="020B0306030504020204" pitchFamily="34" charset="0"/>
      <p:regular r:id="rId30"/>
      <p:bold r:id="rId31"/>
      <p:italic r:id="rId32"/>
      <p:boldItalic r:id="rId33"/>
    </p:embeddedFont>
    <p:embeddedFont>
      <p:font typeface="Open Sans Medium" panose="020B0604020202020204" charset="0"/>
      <p:regular r:id="rId34"/>
      <p:bold r:id="rId35"/>
      <p:italic r:id="rId36"/>
      <p:boldItalic r:id="rId37"/>
    </p:embeddedFont>
    <p:embeddedFont>
      <p:font typeface="Open Sans SemiBold" panose="020B0706030804020204" pitchFamily="3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40D3B1-10C5-48F8-883D-12E483A984D8}">
  <a:tblStyle styleId="{5F40D3B1-10C5-48F8-883D-12E483A984D8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9" y="3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d05639ab91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d05639ab91_2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05639ab91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05639ab91_2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05639ab91_2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05639ab91_2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ff2d1776d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ff2d1776d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f2d1776d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f2d1776d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f2d1776d7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ff2d1776d7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0d64773b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d0d64773b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on cats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05639ab91_2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05639ab91_2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05639ab91_2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05639ab91_2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05639ab91_2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d05639ab91_2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d05639ab91_2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d05639ab91_2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05639ab91_2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d05639ab91_2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0d64773b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0d64773b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d05639ab91_2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d05639ab91_2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05639ab91_2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d05639ab91_2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05639ab91_2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d05639ab91_2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05639ab91_2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05639ab91_2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0d64773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0d64773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05639ab91_2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d05639ab91_2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9800" y="895350"/>
            <a:ext cx="3429001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6" t="23991" r="4771" b="1983"/>
          <a:stretch/>
        </p:blipFill>
        <p:spPr>
          <a:xfrm>
            <a:off x="457200" y="0"/>
            <a:ext cx="7905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9800" y="895350"/>
            <a:ext cx="3429001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6" t="23991" r="4771" b="1983"/>
          <a:stretch/>
        </p:blipFill>
        <p:spPr>
          <a:xfrm>
            <a:off x="457200" y="0"/>
            <a:ext cx="7905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26390" rtl="0">
              <a:spcBef>
                <a:spcPts val="6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26389" rtl="0">
              <a:spcBef>
                <a:spcPts val="600"/>
              </a:spcBef>
              <a:spcAft>
                <a:spcPts val="0"/>
              </a:spcAft>
              <a:buSzPts val="1540"/>
              <a:buChar char="–"/>
              <a:defRPr/>
            </a:lvl3pPr>
            <a:lvl4pPr marL="1828800" lvl="3" indent="-326389" rtl="0">
              <a:spcBef>
                <a:spcPts val="600"/>
              </a:spcBef>
              <a:spcAft>
                <a:spcPts val="0"/>
              </a:spcAft>
              <a:buSzPts val="1540"/>
              <a:buChar char="•"/>
              <a:defRPr/>
            </a:lvl4pPr>
            <a:lvl5pPr marL="2286000" lvl="4" indent="-326389" rtl="0">
              <a:spcBef>
                <a:spcPts val="600"/>
              </a:spcBef>
              <a:spcAft>
                <a:spcPts val="0"/>
              </a:spcAft>
              <a:buSzPts val="1540"/>
              <a:buChar char="–"/>
              <a:defRPr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2769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2769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6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4727448" y="1212300"/>
            <a:ext cx="3959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2766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60960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">
  <p:cSld name="4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25654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46736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4"/>
          </p:nvPr>
        </p:nvSpPr>
        <p:spPr>
          <a:xfrm>
            <a:off x="67818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/>
          <p:nvPr/>
        </p:nvSpPr>
        <p:spPr>
          <a:xfrm>
            <a:off x="3729625" y="0"/>
            <a:ext cx="54144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" name="Google Shape;47;p9"/>
          <p:cNvCxnSpPr/>
          <p:nvPr/>
        </p:nvCxnSpPr>
        <p:spPr>
          <a:xfrm>
            <a:off x="4332173" y="2808962"/>
            <a:ext cx="42654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body" idx="1"/>
          </p:nvPr>
        </p:nvSpPr>
        <p:spPr>
          <a:xfrm>
            <a:off x="4299347" y="1713310"/>
            <a:ext cx="42981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2700"/>
              <a:buNone/>
              <a:defRPr sz="2700">
                <a:solidFill>
                  <a:srgbClr val="5D5D5D"/>
                </a:solidFill>
              </a:defRPr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2286000" lvl="4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500"/>
              <a:buChar char="–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4341019" y="3020102"/>
            <a:ext cx="24528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  <a:defRPr sz="1200" b="1" cap="non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9pPr>
          </a:lstStyle>
          <a:p>
            <a:endParaRPr/>
          </a:p>
        </p:txBody>
      </p:sp>
      <p:pic>
        <p:nvPicPr>
          <p:cNvPr id="50" name="Google Shape;5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3407" y="1917166"/>
            <a:ext cx="1558578" cy="98975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 txBox="1">
            <a:spLocks noGrp="1"/>
          </p:cNvSpPr>
          <p:nvPr>
            <p:ph type="body" idx="3"/>
          </p:nvPr>
        </p:nvSpPr>
        <p:spPr>
          <a:xfrm>
            <a:off x="4336418" y="3336808"/>
            <a:ext cx="4444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4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5D5D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2769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_Plaid-Digital_FINAL-NEW.png"/>
          <p:cNvPicPr preferRelativeResize="0"/>
          <p:nvPr/>
        </p:nvPicPr>
        <p:blipFill rotWithShape="1">
          <a:blip r:embed="rId13">
            <a:alphaModFix/>
          </a:blip>
          <a:srcRect l="59550" t="20879" r="39887" b="2889"/>
          <a:stretch/>
        </p:blipFill>
        <p:spPr>
          <a:xfrm rot="5400000">
            <a:off x="3798887" y="1046162"/>
            <a:ext cx="60324" cy="765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 descr="_Plaid-Digital_FINAL-NEW.png"/>
          <p:cNvPicPr preferRelativeResize="0"/>
          <p:nvPr/>
        </p:nvPicPr>
        <p:blipFill rotWithShape="1">
          <a:blip r:embed="rId13">
            <a:alphaModFix/>
          </a:blip>
          <a:srcRect l="59550" t="20879" r="39887" b="2889"/>
          <a:stretch/>
        </p:blipFill>
        <p:spPr>
          <a:xfrm rot="5400000">
            <a:off x="3798887" y="1046162"/>
            <a:ext cx="60324" cy="76581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72400" y="4248150"/>
            <a:ext cx="1154590" cy="7363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1073918" y="6400413"/>
            <a:ext cx="27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11226318" y="6552813"/>
            <a:ext cx="27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1378718" y="6705213"/>
            <a:ext cx="27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11531118" y="6857613"/>
            <a:ext cx="27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8534400" y="100340"/>
            <a:ext cx="507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0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4000"/>
              <a:t>Enhancing Text-to-Image Generation with Fine-Grained Semantic Control</a:t>
            </a:r>
            <a:endParaRPr sz="4000"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311700" y="3138000"/>
            <a:ext cx="8520600" cy="42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Angad Bajwa | Mehal Agarwal | Hariharan Saravanan</a:t>
            </a:r>
            <a:endParaRPr sz="18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Dataset</a:t>
            </a:r>
            <a:endParaRPr sz="3500"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425" y="433100"/>
            <a:ext cx="3702176" cy="364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/>
          <p:nvPr/>
        </p:nvSpPr>
        <p:spPr>
          <a:xfrm>
            <a:off x="4964063" y="4165300"/>
            <a:ext cx="3498600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MS COCO test 2014 dataset</a:t>
            </a:r>
            <a:endParaRPr sz="2000" b="1" i="0" u="none" strike="noStrike" cap="none">
              <a:solidFill>
                <a:srgbClr val="000000"/>
              </a:solidFill>
            </a:endParaRPr>
          </a:p>
        </p:txBody>
      </p:sp>
      <p:graphicFrame>
        <p:nvGraphicFramePr>
          <p:cNvPr id="147" name="Google Shape;147;p22"/>
          <p:cNvGraphicFramePr/>
          <p:nvPr/>
        </p:nvGraphicFramePr>
        <p:xfrm>
          <a:off x="415123" y="1704838"/>
          <a:ext cx="4265400" cy="1039355"/>
        </p:xfrm>
        <a:graphic>
          <a:graphicData uri="http://schemas.openxmlformats.org/drawingml/2006/table">
            <a:tbl>
              <a:tblPr firstRow="1" bandRow="1">
                <a:noFill/>
                <a:tableStyleId>{5F40D3B1-10C5-48F8-883D-12E483A984D8}</a:tableStyleId>
              </a:tblPr>
              <a:tblGrid>
                <a:gridCol w="156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3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395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Dataset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34300" marB="34300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COCO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COCO (Cats)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train</a:t>
                      </a:r>
                      <a:endParaRPr sz="11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test</a:t>
                      </a:r>
                      <a:endParaRPr sz="11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train</a:t>
                      </a:r>
                      <a:endParaRPr sz="11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test</a:t>
                      </a:r>
                      <a:endParaRPr sz="11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Number of samples </a:t>
                      </a:r>
                      <a:endParaRPr sz="11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34300" marB="34300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80,000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40,000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2818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560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Captions per image </a:t>
                      </a:r>
                      <a:endParaRPr sz="11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34300" marB="34300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425" y="433100"/>
            <a:ext cx="3702176" cy="364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/>
          <p:nvPr/>
        </p:nvSpPr>
        <p:spPr>
          <a:xfrm>
            <a:off x="4964075" y="4165300"/>
            <a:ext cx="3498600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MS COCO (Cats) test 2014 dataset</a:t>
            </a:r>
            <a:endParaRPr sz="20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311700" y="271300"/>
            <a:ext cx="8520600" cy="6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Experiments and Results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400" y="1211261"/>
            <a:ext cx="4419600" cy="3031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Baseline Implementation using pre trained DAMSM</a:t>
            </a:r>
            <a:endParaRPr sz="3200"/>
          </a:p>
        </p:txBody>
      </p:sp>
      <p:sp>
        <p:nvSpPr>
          <p:cNvPr id="161" name="Google Shape;161;p24"/>
          <p:cNvSpPr/>
          <p:nvPr/>
        </p:nvSpPr>
        <p:spPr>
          <a:xfrm>
            <a:off x="2352625" y="3528775"/>
            <a:ext cx="908400" cy="21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62" name="Google Shape;162;p24"/>
          <p:cNvGraphicFramePr/>
          <p:nvPr/>
        </p:nvGraphicFramePr>
        <p:xfrm>
          <a:off x="1922845" y="1183040"/>
          <a:ext cx="5298300" cy="1040003"/>
        </p:xfrm>
        <a:graphic>
          <a:graphicData uri="http://schemas.openxmlformats.org/drawingml/2006/table">
            <a:tbl>
              <a:tblPr firstRow="1" bandRow="1">
                <a:noFill/>
                <a:tableStyleId>{5F40D3B1-10C5-48F8-883D-12E483A984D8}</a:tableStyleId>
              </a:tblPr>
              <a:tblGrid>
                <a:gridCol w="73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1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Dataset</a:t>
                      </a:r>
                      <a:endParaRPr sz="12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7625" marR="47625" marT="47625" marB="47625" anchor="ctr"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Split Size</a:t>
                      </a:r>
                      <a:endParaRPr sz="12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7625" marR="47625" marT="47625" marB="47625" anchor="ctr"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Inception Score </a:t>
                      </a:r>
                      <a:endParaRPr sz="12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(Ours)</a:t>
                      </a:r>
                      <a:endParaRPr sz="12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7625" marR="47625" marT="47625" marB="47625" anchor="ctr"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Inception Score </a:t>
                      </a:r>
                      <a:endParaRPr sz="12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(Paper)</a:t>
                      </a:r>
                      <a:endParaRPr sz="12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7625" marR="47625" marT="47625" marB="47625" anchor="ctr"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FID</a:t>
                      </a:r>
                      <a:endParaRPr sz="1200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7625" marR="47625" marT="47625" marB="47625" anchor="ctr"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COCO </a:t>
                      </a:r>
                      <a:endParaRPr sz="12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7625" marR="47625" marT="47625" marB="47625" anchor="ctr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40k</a:t>
                      </a:r>
                      <a:endParaRPr sz="1200" b="1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23.42 ± 0.76</a:t>
                      </a:r>
                      <a:endParaRPr sz="1200">
                        <a:solidFill>
                          <a:srgbClr val="000000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25.89 </a:t>
                      </a:r>
                      <a:r>
                        <a:rPr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± </a:t>
                      </a:r>
                      <a:r>
                        <a:rPr lang="en" sz="1200">
                          <a:solidFill>
                            <a:srgbClr val="000000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0.47</a:t>
                      </a:r>
                      <a:endParaRPr sz="1200">
                        <a:solidFill>
                          <a:srgbClr val="000000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40.31</a:t>
                      </a:r>
                      <a:endParaRPr sz="1200">
                        <a:solidFill>
                          <a:srgbClr val="000000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CUB</a:t>
                      </a:r>
                      <a:endParaRPr sz="1200" b="1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7625" marR="47625" marT="47625" marB="47625" anchor="ctr"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3k</a:t>
                      </a:r>
                      <a:endParaRPr sz="1200" b="1">
                        <a:solidFill>
                          <a:srgbClr val="00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4.25 ± 0.66</a:t>
                      </a:r>
                      <a:endParaRPr sz="1200">
                        <a:solidFill>
                          <a:srgbClr val="000000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4.36 ± 0.03</a:t>
                      </a:r>
                      <a:endParaRPr sz="1200">
                        <a:solidFill>
                          <a:srgbClr val="000000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18.46</a:t>
                      </a:r>
                      <a:endParaRPr sz="1200">
                        <a:solidFill>
                          <a:srgbClr val="000000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3" name="Google Shape;163;p24"/>
          <p:cNvSpPr/>
          <p:nvPr/>
        </p:nvSpPr>
        <p:spPr>
          <a:xfrm>
            <a:off x="2673288" y="865325"/>
            <a:ext cx="3498600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Baseline Results on full MS-COCO test 2014 dataset</a:t>
            </a:r>
            <a:endParaRPr sz="2000" b="1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200" y="2530825"/>
            <a:ext cx="27432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30825"/>
            <a:ext cx="27432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/>
          <p:nvPr/>
        </p:nvSpPr>
        <p:spPr>
          <a:xfrm>
            <a:off x="795600" y="4359625"/>
            <a:ext cx="3776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Generated Images on the COCO dataset</a:t>
            </a:r>
            <a:endParaRPr sz="19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4055388" y="4359625"/>
            <a:ext cx="3776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rgbClr val="44546A"/>
                </a:solidFill>
                <a:latin typeface="Calibri"/>
                <a:ea typeface="Calibri"/>
                <a:cs typeface="Calibri"/>
                <a:sym typeface="Calibri"/>
              </a:rPr>
              <a:t>Generated Images on the CUB dataset</a:t>
            </a:r>
            <a:endParaRPr sz="19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Baseline Implementation using pre trained DAMSM</a:t>
            </a:r>
            <a:endParaRPr sz="3200"/>
          </a:p>
        </p:txBody>
      </p:sp>
      <p:sp>
        <p:nvSpPr>
          <p:cNvPr id="173" name="Google Shape;173;p25"/>
          <p:cNvSpPr/>
          <p:nvPr/>
        </p:nvSpPr>
        <p:spPr>
          <a:xfrm>
            <a:off x="2352625" y="3528775"/>
            <a:ext cx="908400" cy="21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0713"/>
            <a:ext cx="4113956" cy="28620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650" y="1140713"/>
            <a:ext cx="4114800" cy="286208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on DAMSM</a:t>
            </a:r>
            <a:endParaRPr/>
          </a:p>
        </p:txBody>
      </p:sp>
      <p:graphicFrame>
        <p:nvGraphicFramePr>
          <p:cNvPr id="181" name="Google Shape;181;p26"/>
          <p:cNvGraphicFramePr/>
          <p:nvPr/>
        </p:nvGraphicFramePr>
        <p:xfrm>
          <a:off x="905907" y="1700227"/>
          <a:ext cx="7332200" cy="1482125"/>
        </p:xfrm>
        <a:graphic>
          <a:graphicData uri="http://schemas.openxmlformats.org/drawingml/2006/table">
            <a:tbl>
              <a:tblPr firstRow="1" firstCol="1" bandRow="1">
                <a:noFill/>
                <a:tableStyleId>{5F40D3B1-10C5-48F8-883D-12E483A984D8}</a:tableStyleId>
              </a:tblPr>
              <a:tblGrid>
                <a:gridCol w="377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Experiment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Text Encoder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Image Encoder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Baseline (Paper)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LSTM</a:t>
                      </a:r>
                      <a:endParaRPr sz="12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CNN</a:t>
                      </a:r>
                      <a:endParaRPr sz="12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68600" marR="686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BERT-based Text Encoder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BERT</a:t>
                      </a:r>
                      <a:endParaRPr sz="12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CNN</a:t>
                      </a:r>
                      <a:endParaRPr sz="12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68600" marR="686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CLIP-based Text Encoder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CLIP</a:t>
                      </a:r>
                      <a:endParaRPr sz="12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 CNN</a:t>
                      </a:r>
                      <a:endParaRPr sz="12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68600" marR="686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CLIP-based Image Encoder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LSTM</a:t>
                      </a:r>
                      <a:endParaRPr sz="12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 CLIP</a:t>
                      </a:r>
                      <a:endParaRPr sz="12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68600" marR="686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CLIP-based Image and Text Encoder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CLIP</a:t>
                      </a:r>
                      <a:endParaRPr sz="12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CLIP</a:t>
                      </a:r>
                      <a:endParaRPr sz="12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68600" marR="686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Experiments with DAMSM Model</a:t>
            </a:r>
            <a:endParaRPr sz="3500"/>
          </a:p>
        </p:txBody>
      </p:sp>
      <p:sp>
        <p:nvSpPr>
          <p:cNvPr id="187" name="Google Shape;187;p27"/>
          <p:cNvSpPr/>
          <p:nvPr/>
        </p:nvSpPr>
        <p:spPr>
          <a:xfrm>
            <a:off x="2313225" y="3006550"/>
            <a:ext cx="908400" cy="21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 rotWithShape="1">
          <a:blip r:embed="rId3">
            <a:alphaModFix/>
          </a:blip>
          <a:srcRect l="3513" t="4961" r="4022"/>
          <a:stretch/>
        </p:blipFill>
        <p:spPr>
          <a:xfrm>
            <a:off x="365150" y="759800"/>
            <a:ext cx="2684326" cy="189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 rotWithShape="1">
          <a:blip r:embed="rId4">
            <a:alphaModFix/>
          </a:blip>
          <a:srcRect l="1977" t="5926" r="3424"/>
          <a:stretch/>
        </p:blipFill>
        <p:spPr>
          <a:xfrm>
            <a:off x="3387925" y="759049"/>
            <a:ext cx="2688335" cy="189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 rotWithShape="1">
          <a:blip r:embed="rId5">
            <a:alphaModFix/>
          </a:blip>
          <a:srcRect l="3397" r="1977"/>
          <a:stretch/>
        </p:blipFill>
        <p:spPr>
          <a:xfrm>
            <a:off x="363150" y="2705950"/>
            <a:ext cx="2688337" cy="1892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 rotWithShape="1">
          <a:blip r:embed="rId6">
            <a:alphaModFix/>
          </a:blip>
          <a:srcRect t="3670" r="3034"/>
          <a:stretch/>
        </p:blipFill>
        <p:spPr>
          <a:xfrm>
            <a:off x="3387938" y="2705950"/>
            <a:ext cx="2688324" cy="189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1900" y="705100"/>
            <a:ext cx="2688325" cy="19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 rotWithShape="1">
          <a:blip r:embed="rId8">
            <a:alphaModFix/>
          </a:blip>
          <a:srcRect t="4589"/>
          <a:stretch/>
        </p:blipFill>
        <p:spPr>
          <a:xfrm>
            <a:off x="6341900" y="2705950"/>
            <a:ext cx="2688337" cy="1892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Experiments with DAMSM Model</a:t>
            </a:r>
            <a:endParaRPr sz="3500"/>
          </a:p>
        </p:txBody>
      </p:sp>
      <p:graphicFrame>
        <p:nvGraphicFramePr>
          <p:cNvPr id="199" name="Google Shape;199;p28"/>
          <p:cNvGraphicFramePr/>
          <p:nvPr/>
        </p:nvGraphicFramePr>
        <p:xfrm>
          <a:off x="905907" y="1700227"/>
          <a:ext cx="7332200" cy="1482125"/>
        </p:xfrm>
        <a:graphic>
          <a:graphicData uri="http://schemas.openxmlformats.org/drawingml/2006/table">
            <a:tbl>
              <a:tblPr firstRow="1" firstCol="1" bandRow="1">
                <a:noFill/>
                <a:tableStyleId>{5F40D3B1-10C5-48F8-883D-12E483A984D8}</a:tableStyleId>
              </a:tblPr>
              <a:tblGrid>
                <a:gridCol w="377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Experiment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Validation s_loss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Validation w_loss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Baseline (Paper)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4.424</a:t>
                      </a:r>
                      <a:endParaRPr sz="12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4.177</a:t>
                      </a:r>
                      <a:endParaRPr sz="12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68600" marR="6860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BERT-based Text Encoder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7.719</a:t>
                      </a:r>
                      <a:endParaRPr sz="12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4.565</a:t>
                      </a:r>
                      <a:endParaRPr sz="12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68600" marR="6860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CLIP-based Text Encoder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4.046</a:t>
                      </a:r>
                      <a:endParaRPr sz="12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 5.195</a:t>
                      </a:r>
                      <a:endParaRPr sz="12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68600" marR="6860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CLIP-based Image Encoder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3.012</a:t>
                      </a:r>
                      <a:endParaRPr sz="12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 7.892</a:t>
                      </a:r>
                      <a:endParaRPr sz="12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68600" marR="6860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CLIP-based Image and Text Encoder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2.320</a:t>
                      </a:r>
                      <a:endParaRPr sz="12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7.894</a:t>
                      </a:r>
                      <a:endParaRPr sz="12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CLIP-based AttnGAN (Ours)</a:t>
            </a:r>
            <a:endParaRPr sz="3500"/>
          </a:p>
        </p:txBody>
      </p:sp>
      <p:sp>
        <p:nvSpPr>
          <p:cNvPr id="205" name="Google Shape;205;p29"/>
          <p:cNvSpPr/>
          <p:nvPr/>
        </p:nvSpPr>
        <p:spPr>
          <a:xfrm>
            <a:off x="2295161" y="3086504"/>
            <a:ext cx="933600" cy="23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812" y="1010901"/>
            <a:ext cx="7244175" cy="3121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/>
          <p:nvPr/>
        </p:nvSpPr>
        <p:spPr>
          <a:xfrm>
            <a:off x="1100751" y="2479595"/>
            <a:ext cx="633900" cy="407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Open Sans"/>
                <a:ea typeface="Open Sans"/>
                <a:cs typeface="Open Sans"/>
                <a:sym typeface="Open Sans"/>
              </a:rPr>
              <a:t>CLIP TEXT ENCODER</a:t>
            </a:r>
            <a:endParaRPr sz="7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7491985" y="2341189"/>
            <a:ext cx="747000" cy="461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Open Sans"/>
                <a:ea typeface="Open Sans"/>
                <a:cs typeface="Open Sans"/>
                <a:sym typeface="Open Sans"/>
              </a:rPr>
              <a:t>CLIP IMAGE ENCODER</a:t>
            </a:r>
            <a:endParaRPr sz="7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 rotWithShape="1">
          <a:blip r:embed="rId4">
            <a:alphaModFix/>
          </a:blip>
          <a:srcRect r="27436" b="21104"/>
          <a:stretch/>
        </p:blipFill>
        <p:spPr>
          <a:xfrm>
            <a:off x="3994277" y="3533144"/>
            <a:ext cx="407475" cy="40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4">
            <a:alphaModFix/>
          </a:blip>
          <a:srcRect r="27436" b="21104"/>
          <a:stretch/>
        </p:blipFill>
        <p:spPr>
          <a:xfrm>
            <a:off x="6764989" y="2251852"/>
            <a:ext cx="533133" cy="55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 rotWithShape="1">
          <a:blip r:embed="rId4">
            <a:alphaModFix/>
          </a:blip>
          <a:srcRect r="27436" b="21104"/>
          <a:stretch/>
        </p:blipFill>
        <p:spPr>
          <a:xfrm>
            <a:off x="5115921" y="3506156"/>
            <a:ext cx="465421" cy="46098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/>
          <p:nvPr/>
        </p:nvSpPr>
        <p:spPr>
          <a:xfrm>
            <a:off x="899413" y="3232242"/>
            <a:ext cx="933600" cy="5991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 close up of a cat in the grass chewing on a shoestring.</a:t>
            </a:r>
            <a:endParaRPr sz="7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CLIP-based AttnGAN (Ours)</a:t>
            </a:r>
            <a:endParaRPr sz="3500"/>
          </a:p>
        </p:txBody>
      </p:sp>
      <p:sp>
        <p:nvSpPr>
          <p:cNvPr id="218" name="Google Shape;218;p30"/>
          <p:cNvSpPr/>
          <p:nvPr/>
        </p:nvSpPr>
        <p:spPr>
          <a:xfrm>
            <a:off x="3834725" y="3103213"/>
            <a:ext cx="908400" cy="21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19" name="Google Shape;219;p30"/>
          <p:cNvGraphicFramePr/>
          <p:nvPr/>
        </p:nvGraphicFramePr>
        <p:xfrm>
          <a:off x="903081" y="1023584"/>
          <a:ext cx="3840050" cy="894075"/>
        </p:xfrm>
        <a:graphic>
          <a:graphicData uri="http://schemas.openxmlformats.org/drawingml/2006/table">
            <a:tbl>
              <a:tblPr firstRow="1" bandRow="1">
                <a:noFill/>
                <a:tableStyleId>{5F40D3B1-10C5-48F8-883D-12E483A984D8}</a:tableStyleId>
              </a:tblPr>
              <a:tblGrid>
                <a:gridCol w="14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Method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FID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Inception Score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Ours</a:t>
                      </a:r>
                      <a:endParaRPr sz="13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34300" marB="34300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257.04</a:t>
                      </a:r>
                      <a:endParaRPr sz="13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6.33 ± 0.65</a:t>
                      </a:r>
                      <a:endParaRPr sz="13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Paper</a:t>
                      </a:r>
                      <a:endParaRPr sz="13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283.43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68600" marR="68600" marT="34300" marB="34300" anchor="ctr"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5.23 </a:t>
                      </a:r>
                      <a:r>
                        <a:rPr lang="en" sz="1300" i="0" u="none" strike="noStrike">
                          <a:solidFill>
                            <a:srgbClr val="47473D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±</a:t>
                      </a:r>
                      <a:r>
                        <a:rPr lang="en" sz="13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 0.17</a:t>
                      </a:r>
                      <a:endParaRPr sz="13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L="68600" marR="68600" marT="34300" marB="34300" anchor="ctr">
                    <a:lnT w="1270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0" name="Google Shape;220;p30"/>
          <p:cNvPicPr preferRelativeResize="0"/>
          <p:nvPr/>
        </p:nvPicPr>
        <p:blipFill rotWithShape="1">
          <a:blip r:embed="rId3">
            <a:alphaModFix/>
          </a:blip>
          <a:srcRect b="32890"/>
          <a:stretch/>
        </p:blipFill>
        <p:spPr>
          <a:xfrm>
            <a:off x="5309250" y="875150"/>
            <a:ext cx="2528139" cy="16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 rotWithShape="1">
          <a:blip r:embed="rId4">
            <a:alphaModFix/>
          </a:blip>
          <a:srcRect b="32890"/>
          <a:stretch/>
        </p:blipFill>
        <p:spPr>
          <a:xfrm>
            <a:off x="5309250" y="2720202"/>
            <a:ext cx="2528150" cy="169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9200" y="2107450"/>
            <a:ext cx="3547802" cy="23093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3" name="Google Shape;223;p30"/>
          <p:cNvSpPr txBox="1"/>
          <p:nvPr/>
        </p:nvSpPr>
        <p:spPr>
          <a:xfrm>
            <a:off x="3719300" y="2422075"/>
            <a:ext cx="762000" cy="39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—</a:t>
            </a:r>
            <a:r>
              <a:rPr lang="en"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w_loss</a:t>
            </a:r>
            <a:endParaRPr sz="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—</a:t>
            </a:r>
            <a:r>
              <a:rPr lang="en"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s_loss</a:t>
            </a:r>
            <a:endParaRPr sz="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Analysis and Conclusion</a:t>
            </a:r>
            <a:endParaRPr sz="3500"/>
          </a:p>
        </p:txBody>
      </p:sp>
      <p:sp>
        <p:nvSpPr>
          <p:cNvPr id="229" name="Google Shape;229;p31"/>
          <p:cNvSpPr/>
          <p:nvPr/>
        </p:nvSpPr>
        <p:spPr>
          <a:xfrm>
            <a:off x="2313225" y="3006550"/>
            <a:ext cx="908400" cy="21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" name="Google Shape;230;p31"/>
          <p:cNvSpPr txBox="1"/>
          <p:nvPr/>
        </p:nvSpPr>
        <p:spPr>
          <a:xfrm>
            <a:off x="311700" y="924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Experimental Observations: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CLIP based image and text encoders can improve performance of AttGANs as we learn a richer representation of input data which is fed into the GAN network.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Future Work: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just" rtl="0">
              <a:spcBef>
                <a:spcPts val="60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Integrate both CLIP and BERT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Use cross attention loss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Scale our approach to all classes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Challenges: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just" rtl="0">
              <a:spcBef>
                <a:spcPts val="60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Instability of GAN training (let alone 3 GANs)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Outdated codebase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Computationally Expensive!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Motivation</a:t>
            </a:r>
            <a:endParaRPr sz="3500"/>
          </a:p>
        </p:txBody>
      </p:sp>
      <p:sp>
        <p:nvSpPr>
          <p:cNvPr id="75" name="Google Shape;75;p14"/>
          <p:cNvSpPr/>
          <p:nvPr/>
        </p:nvSpPr>
        <p:spPr>
          <a:xfrm>
            <a:off x="2313225" y="3006550"/>
            <a:ext cx="908400" cy="21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531400" y="1047025"/>
            <a:ext cx="7468500" cy="18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Enhance Semantic Accuracy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Address limitations in current models to more accurately reflect complex textual descriptions in generated images.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Advance Model Capabilities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Enhance the AttnGAN model using state-of-the-art technology such as BERT and CLIP models for richer text interpretation and more detailed image outputs.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Char char="●"/>
            </a:pP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Widen Application Spectrum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Enable new opportunities in digital art, assistive technology, and content creation by improving image generation technology.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Contents</a:t>
            </a:r>
            <a:endParaRPr sz="2800"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11700" y="1000775"/>
            <a:ext cx="85206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Introduction to AttnGAN </a:t>
            </a:r>
            <a:endParaRPr sz="1800"/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Introduction to DAMSM</a:t>
            </a:r>
            <a:endParaRPr sz="1800"/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Solution Formulation</a:t>
            </a:r>
            <a:endParaRPr sz="1800"/>
          </a:p>
          <a:p>
            <a:pPr marL="914400" lvl="1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BERT-based Text Encoder</a:t>
            </a:r>
            <a:endParaRPr sz="1800"/>
          </a:p>
          <a:p>
            <a:pPr marL="914400" lvl="1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CLIP-based Image and Text Encoder</a:t>
            </a:r>
            <a:endParaRPr sz="1800"/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Ablation Studies </a:t>
            </a:r>
            <a:endParaRPr sz="1800"/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Results and Experiments</a:t>
            </a:r>
            <a:endParaRPr sz="1800"/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Analysis and Conclusion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AttnGAN </a:t>
            </a:r>
            <a:endParaRPr sz="3500"/>
          </a:p>
        </p:txBody>
      </p:sp>
      <p:sp>
        <p:nvSpPr>
          <p:cNvPr id="88" name="Google Shape;88;p16"/>
          <p:cNvSpPr/>
          <p:nvPr/>
        </p:nvSpPr>
        <p:spPr>
          <a:xfrm>
            <a:off x="2313225" y="3006550"/>
            <a:ext cx="908400" cy="21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450" y="918950"/>
            <a:ext cx="7047736" cy="298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3346" y="3956900"/>
            <a:ext cx="352160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DAMSM (Deep Attention Multimodal Similarity Model) </a:t>
            </a:r>
            <a:endParaRPr sz="3100"/>
          </a:p>
        </p:txBody>
      </p:sp>
      <p:sp>
        <p:nvSpPr>
          <p:cNvPr id="96" name="Google Shape;96;p17"/>
          <p:cNvSpPr/>
          <p:nvPr/>
        </p:nvSpPr>
        <p:spPr>
          <a:xfrm>
            <a:off x="2313225" y="3006550"/>
            <a:ext cx="908400" cy="21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387650" y="889175"/>
            <a:ext cx="8119800" cy="8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DAMSM loss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is designed to learn the attention model in a semi-supervised manner, in which the only supervision is the matching between entire images and whole sentences (a sequence of words)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t="12510"/>
          <a:stretch/>
        </p:blipFill>
        <p:spPr>
          <a:xfrm>
            <a:off x="507225" y="1951699"/>
            <a:ext cx="3138475" cy="4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50" y="2669936"/>
            <a:ext cx="3019225" cy="4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3942000" y="1929938"/>
            <a:ext cx="52365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Probability of image Qi being matched with sentence Di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3942000" y="2689013"/>
            <a:ext cx="48903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Probability of sentence Di being matched with image Di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4239400" y="3735825"/>
            <a:ext cx="85800" cy="13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4192600" y="3688300"/>
            <a:ext cx="85800" cy="1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2462" y="3393838"/>
            <a:ext cx="3050167" cy="4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6">
            <a:alphaModFix/>
          </a:blip>
          <a:srcRect t="14464" r="5917"/>
          <a:stretch/>
        </p:blipFill>
        <p:spPr>
          <a:xfrm>
            <a:off x="2120100" y="4025525"/>
            <a:ext cx="1856675" cy="6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7">
            <a:alphaModFix/>
          </a:blip>
          <a:srcRect t="16079"/>
          <a:stretch/>
        </p:blipFill>
        <p:spPr>
          <a:xfrm>
            <a:off x="4755475" y="4025525"/>
            <a:ext cx="1973650" cy="6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311700" y="2090875"/>
            <a:ext cx="8520600" cy="6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Solution Formulation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BERT based Text Encoder</a:t>
            </a:r>
            <a:endParaRPr sz="3500"/>
          </a:p>
        </p:txBody>
      </p:sp>
      <p:sp>
        <p:nvSpPr>
          <p:cNvPr id="117" name="Google Shape;117;p19"/>
          <p:cNvSpPr/>
          <p:nvPr/>
        </p:nvSpPr>
        <p:spPr>
          <a:xfrm>
            <a:off x="2313225" y="3006550"/>
            <a:ext cx="908400" cy="21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311700" y="1349250"/>
            <a:ext cx="4017900" cy="26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Current Approach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Utilizes a bi-directional LSTM network to extract semantic vectors from text descriptions.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Proposed Enhancement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Replace the LSTM with a pretrained BERT model. BERT’s architecture leverages bidirectional context and transformer mechanisms, providing a deeper, more nuanced understanding of text semantics.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l="5105"/>
          <a:stretch/>
        </p:blipFill>
        <p:spPr>
          <a:xfrm>
            <a:off x="4514125" y="1334700"/>
            <a:ext cx="4554250" cy="1797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9"/>
          <p:cNvGrpSpPr/>
          <p:nvPr/>
        </p:nvGrpSpPr>
        <p:grpSpPr>
          <a:xfrm>
            <a:off x="4969797" y="1012780"/>
            <a:ext cx="3524973" cy="2683659"/>
            <a:chOff x="5208600" y="922075"/>
            <a:chExt cx="3255424" cy="2445024"/>
          </a:xfrm>
        </p:grpSpPr>
        <p:pic>
          <p:nvPicPr>
            <p:cNvPr id="121" name="Google Shape;121;p19"/>
            <p:cNvPicPr preferRelativeResize="0"/>
            <p:nvPr/>
          </p:nvPicPr>
          <p:blipFill rotWithShape="1">
            <a:blip r:embed="rId4">
              <a:alphaModFix/>
            </a:blip>
            <a:srcRect l="15598" t="8215" r="14889" b="19841"/>
            <a:stretch/>
          </p:blipFill>
          <p:spPr>
            <a:xfrm>
              <a:off x="5208600" y="922075"/>
              <a:ext cx="3255424" cy="2445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82112" y="1492163"/>
              <a:ext cx="908400" cy="13048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CLIP based Text Encoder</a:t>
            </a:r>
            <a:endParaRPr sz="3500"/>
          </a:p>
        </p:txBody>
      </p:sp>
      <p:sp>
        <p:nvSpPr>
          <p:cNvPr id="128" name="Google Shape;128;p20"/>
          <p:cNvSpPr/>
          <p:nvPr/>
        </p:nvSpPr>
        <p:spPr>
          <a:xfrm>
            <a:off x="2313225" y="3006550"/>
            <a:ext cx="908400" cy="21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444725" y="1627400"/>
            <a:ext cx="38877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Proposed Enhancement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 Replace the LSTM with a pre-trained CLIP text encoder. The text component of CLIP is trained to encode text in a way that matches corresponding visual content, making it highly effective for text-to-image applications.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862" y="909614"/>
            <a:ext cx="4087325" cy="2918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CLIP based Image Encoder</a:t>
            </a:r>
            <a:endParaRPr sz="3500"/>
          </a:p>
        </p:txBody>
      </p:sp>
      <p:sp>
        <p:nvSpPr>
          <p:cNvPr id="136" name="Google Shape;136;p21"/>
          <p:cNvSpPr/>
          <p:nvPr/>
        </p:nvSpPr>
        <p:spPr>
          <a:xfrm>
            <a:off x="2313225" y="3006550"/>
            <a:ext cx="908400" cy="21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498075" y="958625"/>
            <a:ext cx="4014300" cy="26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Current Approach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Utilizes a traditional Convolutional Neural Network to map images into semantic vectors. More specifically, the image encoder is built upon the Inception-v3 model pre trained on ImageNet.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Proposed Enhancement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A CLIP model as the new image encoder. Unlike conventional CNNs, CLIP is trained on a diverse range of image-text pairs, enabling it to capture a broad spectrum of visual concepts that are linked to their textual descriptions.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r="5838" b="5499"/>
          <a:stretch/>
        </p:blipFill>
        <p:spPr>
          <a:xfrm>
            <a:off x="4655200" y="1064925"/>
            <a:ext cx="4389750" cy="24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212" y="716376"/>
            <a:ext cx="4087325" cy="2918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667</Words>
  <Application>Microsoft Office PowerPoint</Application>
  <PresentationFormat>On-screen Show (16:9)</PresentationFormat>
  <Paragraphs>145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Open Sans Light</vt:lpstr>
      <vt:lpstr>Helvetica Neue Light</vt:lpstr>
      <vt:lpstr>Open Sans Medium</vt:lpstr>
      <vt:lpstr>Open Sans SemiBold</vt:lpstr>
      <vt:lpstr>Arial</vt:lpstr>
      <vt:lpstr>Calibri</vt:lpstr>
      <vt:lpstr>Open Sans</vt:lpstr>
      <vt:lpstr>Roboto</vt:lpstr>
      <vt:lpstr>CMU PPT Theme</vt:lpstr>
      <vt:lpstr>Enhancing Text-to-Image Generation with Fine-Grained Semantic Control</vt:lpstr>
      <vt:lpstr>Motivation</vt:lpstr>
      <vt:lpstr>Contents</vt:lpstr>
      <vt:lpstr>AttnGAN </vt:lpstr>
      <vt:lpstr>DAMSM (Deep Attention Multimodal Similarity Model) </vt:lpstr>
      <vt:lpstr>Solution Formulation </vt:lpstr>
      <vt:lpstr>BERT based Text Encoder</vt:lpstr>
      <vt:lpstr>CLIP based Text Encoder</vt:lpstr>
      <vt:lpstr>CLIP based Image Encoder</vt:lpstr>
      <vt:lpstr>Dataset</vt:lpstr>
      <vt:lpstr>Experiments and Results </vt:lpstr>
      <vt:lpstr>Baseline Implementation using pre trained DAMSM</vt:lpstr>
      <vt:lpstr>Baseline Implementation using pre trained DAMSM</vt:lpstr>
      <vt:lpstr>Experiments on DAMSM</vt:lpstr>
      <vt:lpstr>Experiments with DAMSM Model</vt:lpstr>
      <vt:lpstr>Experiments with DAMSM Model</vt:lpstr>
      <vt:lpstr>CLIP-based AttnGAN (Ours)</vt:lpstr>
      <vt:lpstr>CLIP-based AttnGAN (Ours)</vt:lpstr>
      <vt:lpstr>Analysis and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Text-to-Image Generation with Fine-Grained Semantic Control</dc:title>
  <cp:lastModifiedBy>Mehal Agarwal</cp:lastModifiedBy>
  <cp:revision>1</cp:revision>
  <dcterms:modified xsi:type="dcterms:W3CDTF">2024-05-01T04:48:11Z</dcterms:modified>
</cp:coreProperties>
</file>